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06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Default Extension="docx" ContentType="application/vnd.openxmlformats-officedocument.wordprocessingml.document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ags/tag16.xml" ContentType="application/vnd.openxmlformats-officedocument.presentationml.tags+xml"/>
  <Override PartName="/ppt/slideMasters/slideMaster8.xml" ContentType="application/vnd.openxmlformats-officedocument.presentationml.slideMaster+xml"/>
  <Override PartName="/ppt/tags/tag12.xml" ContentType="application/vnd.openxmlformats-officedocument.presentationml.tags+xml"/>
  <Override PartName="/ppt/notesSlides/notesSlide7.xml" ContentType="application/vnd.openxmlformats-officedocument.presentationml.notesSlide+xml"/>
  <Override PartName="/ppt/tags/tag23.xml" ContentType="application/vnd.openxmlformats-officedocument.presentationml.tags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tags/tag9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ags/tag17.xml" ContentType="application/vnd.openxmlformats-officedocument.presentationml.tags+xml"/>
  <Default Extension="wdp" ContentType="image/vnd.ms-photo"/>
  <Override PartName="/ppt/slideMasters/slideMaster9.xml" ContentType="application/vnd.openxmlformats-officedocument.presentationml.slideMaster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slideLayouts/slideLayout99.xml" ContentType="application/vnd.openxmlformats-officedocument.presentationml.slideLayout+xml"/>
  <Override PartName="/ppt/tags/tag13.xml" ContentType="application/vnd.openxmlformats-officedocument.presentationml.tags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notesSlides/notesSlide4.xml" ContentType="application/vnd.openxmlformats-officedocument.presentationml.notesSlide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tags/tag18.xml" ContentType="application/vnd.openxmlformats-officedocument.presentationml.tags+xml"/>
  <Override PartName="/ppt/slideLayouts/slideLayout100.xml" ContentType="application/vnd.openxmlformats-officedocument.presentationml.slideLayout+xml"/>
  <Override PartName="/ppt/tags/tag14.xml" ContentType="application/vnd.openxmlformats-officedocument.presentationml.tags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tags/tag10.xml" ContentType="application/vnd.openxmlformats-officedocument.presentationml.tags+xml"/>
  <Override PartName="/ppt/notesSlides/notesSlide5.xml" ContentType="application/vnd.openxmlformats-officedocument.presentationml.notesSlide+xml"/>
  <Override PartName="/ppt/tags/tag21.xml" ContentType="application/vnd.openxmlformats-officedocument.presentationml.tags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Default Extension="mp3" ContentType="audio/unknown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ags/tag3.xml" ContentType="application/vnd.openxmlformats-officedocument.presentationml.tags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tags/tag19.xml" ContentType="application/vnd.openxmlformats-officedocument.presentationml.tags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ags/tag15.xml" ContentType="application/vnd.openxmlformats-officedocument.presentationml.tags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notesSlides/notesSlide6.xml" ContentType="application/vnd.openxmlformats-officedocument.presentationml.notesSlide+xml"/>
  <Override PartName="/ppt/tags/tag22.xml" ContentType="application/vnd.openxmlformats-officedocument.presentationml.tags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tags/tag11.xml" ContentType="application/vnd.openxmlformats-officedocument.presentationml.tags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ags/tag4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2" r:id="rId7"/>
    <p:sldMasterId id="2147483744" r:id="rId8"/>
    <p:sldMasterId id="2147483792" r:id="rId9"/>
    <p:sldMasterId id="2147483804" r:id="rId10"/>
  </p:sldMasterIdLst>
  <p:notesMasterIdLst>
    <p:notesMasterId r:id="rId34"/>
  </p:notesMasterIdLst>
  <p:sldIdLst>
    <p:sldId id="256" r:id="rId11"/>
    <p:sldId id="257" r:id="rId12"/>
    <p:sldId id="260" r:id="rId13"/>
    <p:sldId id="261" r:id="rId14"/>
    <p:sldId id="262" r:id="rId15"/>
    <p:sldId id="263" r:id="rId16"/>
    <p:sldId id="264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8" r:id="rId27"/>
    <p:sldId id="282" r:id="rId28"/>
    <p:sldId id="283" r:id="rId29"/>
    <p:sldId id="284" r:id="rId30"/>
    <p:sldId id="285" r:id="rId31"/>
    <p:sldId id="289" r:id="rId32"/>
    <p:sldId id="291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23"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57" d="100"/>
          <a:sy n="57" d="100"/>
        </p:scale>
        <p:origin x="-1746" y="-3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610"/>
    </p:cViewPr>
  </p:sorterViewPr>
  <p:notesViewPr>
    <p:cSldViewPr showGuides="1">
      <p:cViewPr varScale="1">
        <p:scale>
          <a:sx n="53" d="100"/>
          <a:sy n="53" d="100"/>
        </p:scale>
        <p:origin x="-282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FDD5F4-5A5E-4742-B82F-4EE24FD7BC3A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F3FA67-D832-49AA-83E2-10B7A50A8F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0161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F3FA67-D832-49AA-83E2-10B7A50A8F8B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295222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F3FA67-D832-49AA-83E2-10B7A50A8F8B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95222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F3FA67-D832-49AA-83E2-10B7A50A8F8B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95222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F3FA67-D832-49AA-83E2-10B7A50A8F8B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95222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F3FA67-D832-49AA-83E2-10B7A50A8F8B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95222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F3FA67-D832-49AA-83E2-10B7A50A8F8B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95222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F3FA67-D832-49AA-83E2-10B7A50A8F8B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95222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F3FA67-D832-49AA-83E2-10B7A50A8F8B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9522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FB35EDB8-AE23-4282-989D-9A2D301AAC0B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5BE56877-081E-4A3F-9B4D-5427CE3C04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08892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36484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72847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071003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27436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71031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8198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06204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5826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82640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4212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97750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08830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96933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511079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78890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2873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92506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3204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1725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9057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87202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94427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62903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0853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4764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062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0972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4820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8832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3642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81087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8633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24774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3163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892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88331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857947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01073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7026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7072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6565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64121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76726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0252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33228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9217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82004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232371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39769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2534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08014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2692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8949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6004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60553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11539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8315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28683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81646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48904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0752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2854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06191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6430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840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4450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5772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1580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76204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577153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7298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31991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24944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9972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4350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3059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7244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59807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FB35EDB8-AE23-4282-989D-9A2D301AAC0B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5BE56877-081E-4A3F-9B4D-5427CE3C04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03314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07749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97406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59292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8387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9517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8892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684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194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250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FB35EDB8-AE23-4282-989D-9A2D301AAC0B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5BE56877-081E-4A3F-9B4D-5427CE3C04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6972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96956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47006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43773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5820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1343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45950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7835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6524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3852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4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4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4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4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FB35EDB8-AE23-4282-989D-9A2D301AAC0B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5BE56877-081E-4A3F-9B4D-5427CE3C049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5000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0664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8740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0641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637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8042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4646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801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FB35EDB8-AE23-4282-989D-9A2D301AAC0B}" type="datetimeFigureOut">
              <a:rPr lang="ru-RU" smtClean="0">
                <a:solidFill>
                  <a:srgbClr val="073E87"/>
                </a:solidFill>
              </a:rPr>
              <a:pPr/>
              <a:t>29.01.2021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5BE56877-081E-4A3F-9B4D-5427CE3C0498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4557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400" advTm="7839">
        <p14:doors dir="vert"/>
      </p:transition>
    </mc:Choice>
    <mc:Fallback>
      <p:transition spd="slow" advTm="7839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NULL" TargetMode="External"/><Relationship Id="rId1" Type="http://schemas.openxmlformats.org/officeDocument/2006/relationships/tags" Target="../tags/tag1.xml"/><Relationship Id="rId6" Type="http://schemas.openxmlformats.org/officeDocument/2006/relationships/image" Target="../media/image6.png"/><Relationship Id="rId5" Type="http://schemas.microsoft.com/office/2007/relationships/media" Target="../media/media1.mp3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tags" Target="../tags/tag10.xml"/><Relationship Id="rId1" Type="http://schemas.openxmlformats.org/officeDocument/2006/relationships/vmlDrawing" Target="../drawings/vmlDrawing2.vml"/><Relationship Id="rId5" Type="http://schemas.openxmlformats.org/officeDocument/2006/relationships/package" Target="../embeddings/_________Microsoft_Office_Word2.docx"/><Relationship Id="rId4" Type="http://schemas.openxmlformats.org/officeDocument/2006/relationships/notesSlide" Target="../notesSlides/notes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1.xml"/><Relationship Id="rId2" Type="http://schemas.openxmlformats.org/officeDocument/2006/relationships/tags" Target="../tags/tag11.xml"/><Relationship Id="rId1" Type="http://schemas.openxmlformats.org/officeDocument/2006/relationships/vmlDrawing" Target="../drawings/vmlDrawing3.vml"/><Relationship Id="rId5" Type="http://schemas.openxmlformats.org/officeDocument/2006/relationships/package" Target="../embeddings/_________Microsoft_Office_Word3.docx"/><Relationship Id="rId4" Type="http://schemas.openxmlformats.org/officeDocument/2006/relationships/notesSlide" Target="../notesSlides/notes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61.xml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3.jpeg"/><Relationship Id="rId5" Type="http://schemas.openxmlformats.org/officeDocument/2006/relationships/package" Target="../embeddings/_________Microsoft_Office_Word4.docx"/><Relationship Id="rId4" Type="http://schemas.openxmlformats.org/officeDocument/2006/relationships/notesSlide" Target="../notesSlides/notesSlid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3.xml"/><Relationship Id="rId2" Type="http://schemas.openxmlformats.org/officeDocument/2006/relationships/tags" Target="../tags/tag14.xml"/><Relationship Id="rId1" Type="http://schemas.openxmlformats.org/officeDocument/2006/relationships/vmlDrawing" Target="../drawings/vmlDrawing5.vml"/><Relationship Id="rId6" Type="http://schemas.openxmlformats.org/officeDocument/2006/relationships/package" Target="../embeddings/_________Microsoft_Office_Word5.docx"/><Relationship Id="rId5" Type="http://schemas.openxmlformats.org/officeDocument/2006/relationships/image" Target="../media/image25.jpeg"/><Relationship Id="rId4" Type="http://schemas.openxmlformats.org/officeDocument/2006/relationships/notesSlide" Target="../notesSlides/notesSlid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.xml"/><Relationship Id="rId1" Type="http://schemas.openxmlformats.org/officeDocument/2006/relationships/vmlDrawing" Target="../drawings/vmlDrawing6.vml"/><Relationship Id="rId6" Type="http://schemas.openxmlformats.org/officeDocument/2006/relationships/package" Target="../embeddings/_________Microsoft_Office_Word6.docx"/><Relationship Id="rId5" Type="http://schemas.openxmlformats.org/officeDocument/2006/relationships/image" Target="../media/image27.jpeg"/><Relationship Id="rId4" Type="http://schemas.openxmlformats.org/officeDocument/2006/relationships/notesSlide" Target="../notesSlides/notesSlide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4.xml"/><Relationship Id="rId2" Type="http://schemas.openxmlformats.org/officeDocument/2006/relationships/tags" Target="../tags/tag16.xml"/><Relationship Id="rId1" Type="http://schemas.openxmlformats.org/officeDocument/2006/relationships/vmlDrawing" Target="../drawings/vmlDrawing7.vml"/><Relationship Id="rId6" Type="http://schemas.openxmlformats.org/officeDocument/2006/relationships/package" Target="../embeddings/_________Microsoft_Office_Word7.docx"/><Relationship Id="rId5" Type="http://schemas.openxmlformats.org/officeDocument/2006/relationships/image" Target="../media/image29.jpeg"/><Relationship Id="rId4" Type="http://schemas.openxmlformats.org/officeDocument/2006/relationships/notesSlide" Target="../notesSlides/notesSlide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7.xml"/><Relationship Id="rId1" Type="http://schemas.openxmlformats.org/officeDocument/2006/relationships/vmlDrawing" Target="../drawings/vmlDrawing8.vml"/><Relationship Id="rId6" Type="http://schemas.openxmlformats.org/officeDocument/2006/relationships/package" Target="../embeddings/_________Microsoft_Office_Word8.docx"/><Relationship Id="rId5" Type="http://schemas.openxmlformats.org/officeDocument/2006/relationships/image" Target="../media/image31.jpeg"/><Relationship Id="rId4" Type="http://schemas.openxmlformats.org/officeDocument/2006/relationships/notesSlide" Target="../notesSlides/notesSlide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94.xml"/><Relationship Id="rId1" Type="http://schemas.openxmlformats.org/officeDocument/2006/relationships/tags" Target="../tags/tag18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19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4.jpeg"/><Relationship Id="rId5" Type="http://schemas.openxmlformats.org/officeDocument/2006/relationships/package" Target="../embeddings/_________Microsoft_Office_Word9.docx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5" Type="http://schemas.openxmlformats.org/officeDocument/2006/relationships/image" Target="../media/image8.jpe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106.xml"/><Relationship Id="rId1" Type="http://schemas.openxmlformats.org/officeDocument/2006/relationships/tags" Target="../tags/tag20.xml"/><Relationship Id="rId5" Type="http://schemas.openxmlformats.org/officeDocument/2006/relationships/image" Target="../media/image36.jpeg"/><Relationship Id="rId4" Type="http://schemas.microsoft.com/office/2007/relationships/hdphoto" Target="../media/hdphoto3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105.xml"/><Relationship Id="rId1" Type="http://schemas.openxmlformats.org/officeDocument/2006/relationships/tags" Target="../tags/tag2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5" Type="http://schemas.openxmlformats.org/officeDocument/2006/relationships/image" Target="../media/image10.jpe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5" Type="http://schemas.openxmlformats.org/officeDocument/2006/relationships/image" Target="../media/image13.jpe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9.xml"/><Relationship Id="rId1" Type="http://schemas.openxmlformats.org/officeDocument/2006/relationships/vmlDrawing" Target="../drawings/vmlDrawing1.vml"/><Relationship Id="rId5" Type="http://schemas.openxmlformats.org/officeDocument/2006/relationships/package" Target="../embeddings/_________Microsoft_Office_Word1.docx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08520" y="620688"/>
            <a:ext cx="8928992" cy="4104456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«Мой край родной – моя история живая»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«Исторические улицы окраины Челнов»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4293096"/>
            <a:ext cx="8568952" cy="2448272"/>
          </a:xfrm>
        </p:spPr>
        <p:txBody>
          <a:bodyPr>
            <a:noAutofit/>
          </a:bodyPr>
          <a:lstStyle/>
          <a:p>
            <a:pPr algn="just"/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7В класс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Набережные Челны 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2021</a:t>
            </a:r>
          </a:p>
        </p:txBody>
      </p:sp>
      <p:pic>
        <p:nvPicPr>
          <p:cNvPr id="1026" name="Picture 2" descr="D:\Загрузки\новый логотип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5" y="141575"/>
            <a:ext cx="1008111" cy="777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вуки улиц.mp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534400" y="62484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80646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Tm="9507">
        <p14:flythrough/>
      </p:transition>
    </mc:Choice>
    <mc:Fallback>
      <p:transition spd="slow" advTm="950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numSld="999">
                <p:cTn id="4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59632" y="2636912"/>
            <a:ext cx="6984776" cy="3888432"/>
          </a:xfrm>
        </p:spPr>
        <p:txBody>
          <a:bodyPr>
            <a:noAutofit/>
          </a:bodyPr>
          <a:lstStyle/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та улица названа в честь Советской гвардии в 1972 году. Днём рождения Гвардии считается 18 сентября 1941 года, когда по приказу наркома обороны СССР, несколько военных частей, кораблей, соединений за массовый героизм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 мужество, проявленные в боях во время войны, получили звание гвардейских и вручили гвардейские знамёна.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971201486"/>
              </p:ext>
            </p:extLst>
          </p:nvPr>
        </p:nvGraphicFramePr>
        <p:xfrm>
          <a:off x="1403648" y="188640"/>
          <a:ext cx="6624736" cy="2198687"/>
        </p:xfrm>
        <a:graphic>
          <a:graphicData uri="http://schemas.openxmlformats.org/presentationml/2006/ole">
            <p:oleObj spid="_x0000_s15383" name="Документ" r:id="rId5" imgW="10709053" imgH="3862001" progId="Word.Document.12">
              <p:embed/>
            </p:oleObj>
          </a:graphicData>
        </a:graphic>
      </p:graphicFrame>
    </p:spTree>
    <p:custDataLst>
      <p:tags r:id="rId2"/>
    </p:custDataLst>
    <p:extLst>
      <p:ext uri="{BB962C8B-B14F-4D97-AF65-F5344CB8AC3E}">
        <p14:creationId xmlns:p14="http://schemas.microsoft.com/office/powerpoint/2010/main" xmlns="" val="28024159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Tm="14769">
        <p14:flythrough/>
      </p:transition>
    </mc:Choice>
    <mc:Fallback>
      <p:transition spd="slow" advTm="1476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043608" y="2564904"/>
            <a:ext cx="6984776" cy="4104456"/>
          </a:xfrm>
        </p:spPr>
        <p:txBody>
          <a:bodyPr>
            <a:noAutofit/>
          </a:bodyPr>
          <a:lstStyle/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азвание происходит от слова «магистраль». Это прямая проезжая дорога выходит на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Альметьевский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тракт. Транспортные магистрали Набережных Челнов – предмет гордости горожан, проектировщиков города и его строителей. Магистрали делят территорию города на жилые кварталы, в каждом из которых два-три микрорайона.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742495603"/>
              </p:ext>
            </p:extLst>
          </p:nvPr>
        </p:nvGraphicFramePr>
        <p:xfrm>
          <a:off x="1043608" y="260648"/>
          <a:ext cx="7003430" cy="2119312"/>
        </p:xfrm>
        <a:graphic>
          <a:graphicData uri="http://schemas.openxmlformats.org/presentationml/2006/ole">
            <p:oleObj spid="_x0000_s16406" name="Документ" r:id="rId5" imgW="11207577" imgH="3486271" progId="Word.Document.12">
              <p:embed/>
            </p:oleObj>
          </a:graphicData>
        </a:graphic>
      </p:graphicFrame>
    </p:spTree>
    <p:custDataLst>
      <p:tags r:id="rId2"/>
    </p:custDataLst>
    <p:extLst>
      <p:ext uri="{BB962C8B-B14F-4D97-AF65-F5344CB8AC3E}">
        <p14:creationId xmlns:p14="http://schemas.microsoft.com/office/powerpoint/2010/main" xmlns="" val="17686626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Tm="11646">
        <p14:flythrough/>
      </p:transition>
    </mc:Choice>
    <mc:Fallback>
      <p:transition spd="slow" advTm="1164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764704"/>
            <a:ext cx="6048672" cy="1872208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 посёлке Сидоровка много улиц названных в честь писателей.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1403648" y="1628800"/>
            <a:ext cx="2235075" cy="431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433210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Tm="3902">
        <p14:flythrough/>
      </p:transition>
    </mc:Choice>
    <mc:Fallback>
      <p:transition spd="slow" advTm="390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15616" y="2996952"/>
            <a:ext cx="4320480" cy="3672408"/>
          </a:xfrm>
        </p:spPr>
        <p:txBody>
          <a:bodyPr>
            <a:no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назван в 1972 году в честь выдающегося татарского поэта, Героя Советского Союза Мусы Джалиля, который за цикл стихов «Моабитская тетрадь» удостоен Ленинской премии. (посмертно)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690125125"/>
              </p:ext>
            </p:extLst>
          </p:nvPr>
        </p:nvGraphicFramePr>
        <p:xfrm>
          <a:off x="1112838" y="258763"/>
          <a:ext cx="7162800" cy="2576512"/>
        </p:xfrm>
        <a:graphic>
          <a:graphicData uri="http://schemas.openxmlformats.org/presentationml/2006/ole">
            <p:oleObj spid="_x0000_s17435" name="Документ" r:id="rId5" imgW="10272397" imgH="4238632" progId="Word.Document.12">
              <p:embed/>
            </p:oleObj>
          </a:graphicData>
        </a:graphic>
      </p:graphicFrame>
      <p:pic>
        <p:nvPicPr>
          <p:cNvPr id="17412" name="Picture 4" descr="C:\Users\user\Desktop\img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068960"/>
            <a:ext cx="2520280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xmlns="" val="2363396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Tm="7838">
        <p14:flythrough/>
      </p:transition>
    </mc:Choice>
    <mc:Fallback>
      <p:transition spd="slow" advTm="783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68300" y="2636912"/>
            <a:ext cx="6147916" cy="4032448"/>
          </a:xfrm>
        </p:spPr>
        <p:txBody>
          <a:bodyPr>
            <a:noAutofit/>
          </a:bodyPr>
          <a:lstStyle/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азвана в честь выдающегося учёного , писателя и просветителя татарского народа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Каюма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Насыри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За свою полувековую деятельность он издал около сорока трудов по литературе, фольклору, филологии, педагогике, математике, истории, географии, астрономии и другим отраслям науки.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4" descr="http://rukazan.ru/wp-content/uploads/2016/12/Kayum-Nasyri-528x729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://rukazan.ru/wp-content/uploads/2016/12/Kayum-Nasyri-528x729.jp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39" name="Picture 7" descr="C:\Users\user\Desktop\img1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852935"/>
            <a:ext cx="2232248" cy="321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954838679"/>
              </p:ext>
            </p:extLst>
          </p:nvPr>
        </p:nvGraphicFramePr>
        <p:xfrm>
          <a:off x="1403648" y="168275"/>
          <a:ext cx="6096000" cy="2357437"/>
        </p:xfrm>
        <a:graphic>
          <a:graphicData uri="http://schemas.openxmlformats.org/presentationml/2006/ole">
            <p:oleObj spid="_x0000_s18463" name="Документ" r:id="rId6" imgW="9987904" imgH="3862001" progId="Word.Document.12">
              <p:embed/>
            </p:oleObj>
          </a:graphicData>
        </a:graphic>
      </p:graphicFrame>
    </p:spTree>
    <p:custDataLst>
      <p:tags r:id="rId2"/>
    </p:custDataLst>
    <p:extLst>
      <p:ext uri="{BB962C8B-B14F-4D97-AF65-F5344CB8AC3E}">
        <p14:creationId xmlns:p14="http://schemas.microsoft.com/office/powerpoint/2010/main" xmlns="" val="3534453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Tm="12810">
        <p14:flythrough/>
      </p:transition>
    </mc:Choice>
    <mc:Fallback>
      <p:transition spd="slow" advTm="1281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15900" y="2564904"/>
            <a:ext cx="5724252" cy="3528392"/>
          </a:xfrm>
        </p:spPr>
        <p:txBody>
          <a:bodyPr>
            <a:noAutofit/>
          </a:bodyPr>
          <a:lstStyle/>
          <a:p>
            <a:pPr algn="just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азвана в честь татарского писателя, учёного и государственного деятеля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Галимджана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Ибрагимова. Им написаны романы «Наши дни», «Глубокие корни», «Дочь степи» и многие другие.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4" descr="http://rukazan.ru/wp-content/uploads/2016/12/Kayum-Nasyri-528x729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AutoShape 6" descr="http://rukazan.ru/wp-content/uploads/2016/12/Kayum-Nasyri-528x729.jp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21506" name="Picture 2" descr="C:\Users\user\Desktop\ibragimov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564904"/>
            <a:ext cx="2520280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820102681"/>
              </p:ext>
            </p:extLst>
          </p:nvPr>
        </p:nvGraphicFramePr>
        <p:xfrm>
          <a:off x="1331640" y="133639"/>
          <a:ext cx="6096000" cy="2198687"/>
        </p:xfrm>
        <a:graphic>
          <a:graphicData uri="http://schemas.openxmlformats.org/presentationml/2006/ole">
            <p:oleObj spid="_x0000_s21529" name="Документ" r:id="rId6" imgW="10709053" imgH="3862001" progId="Word.Document.12">
              <p:embed/>
            </p:oleObj>
          </a:graphicData>
        </a:graphic>
      </p:graphicFrame>
    </p:spTree>
    <p:custDataLst>
      <p:tags r:id="rId2"/>
    </p:custDataLst>
    <p:extLst>
      <p:ext uri="{BB962C8B-B14F-4D97-AF65-F5344CB8AC3E}">
        <p14:creationId xmlns:p14="http://schemas.microsoft.com/office/powerpoint/2010/main" xmlns="" val="77272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Tm="9291">
        <p14:flythrough/>
      </p:transition>
    </mc:Choice>
    <mc:Fallback>
      <p:transition spd="slow" advTm="929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15900" y="2420888"/>
            <a:ext cx="5940276" cy="4320480"/>
          </a:xfrm>
        </p:spPr>
        <p:txBody>
          <a:bodyPr>
            <a:noAutofit/>
          </a:bodyPr>
          <a:lstStyle/>
          <a:p>
            <a:pPr algn="just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азвана в честь писателя Александра Грина, который вёл революционную работу среди матросов Севастополя. Сидел в тюрьмах, был в ссылках.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Является автором произведений «Алые паруса», «Блистающий мир», «Бегущая по волнам».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4" descr="http://rukazan.ru/wp-content/uploads/2016/12/Kayum-Nasyri-528x729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AutoShape 6" descr="http://rukazan.ru/wp-content/uploads/2016/12/Kayum-Nasyri-528x729.jp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22530" name="Picture 2" descr="C:\Users\user\Desktop\img5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624336"/>
            <a:ext cx="2580168" cy="35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450252756"/>
              </p:ext>
            </p:extLst>
          </p:nvPr>
        </p:nvGraphicFramePr>
        <p:xfrm>
          <a:off x="1458361" y="168275"/>
          <a:ext cx="6096000" cy="2217737"/>
        </p:xfrm>
        <a:graphic>
          <a:graphicData uri="http://schemas.openxmlformats.org/presentationml/2006/ole">
            <p:oleObj spid="_x0000_s22553" name="Документ" r:id="rId6" imgW="10618909" imgH="3862001" progId="Word.Document.12">
              <p:embed/>
            </p:oleObj>
          </a:graphicData>
        </a:graphic>
      </p:graphicFrame>
    </p:spTree>
    <p:custDataLst>
      <p:tags r:id="rId2"/>
    </p:custDataLst>
    <p:extLst>
      <p:ext uri="{BB962C8B-B14F-4D97-AF65-F5344CB8AC3E}">
        <p14:creationId xmlns:p14="http://schemas.microsoft.com/office/powerpoint/2010/main" xmlns="" val="1909832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Tm="10860">
        <p14:flythrough/>
      </p:transition>
    </mc:Choice>
    <mc:Fallback>
      <p:transition spd="slow" advTm="1086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15900" y="2564904"/>
            <a:ext cx="6156300" cy="4176464"/>
          </a:xfrm>
        </p:spPr>
        <p:txBody>
          <a:bodyPr>
            <a:noAutofit/>
          </a:bodyPr>
          <a:lstStyle/>
          <a:p>
            <a:pPr algn="just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азвана в честь писателя Александра Фадеева – участника гражданской войны, автора романа «Разгром» и «Молодая гвардия», в котором впервые был создан портрет целого поколения молодёжи, сражавшейся во время Великой Отечественной войны.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4" descr="http://rukazan.ru/wp-content/uploads/2016/12/Kayum-Nasyri-528x729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AutoShape 6" descr="http://rukazan.ru/wp-content/uploads/2016/12/Kayum-Nasyri-528x729.jp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23554" name="Picture 2" descr="C:\Users\user\Desktop\maxresdefaul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564904"/>
            <a:ext cx="2520280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971359354"/>
              </p:ext>
            </p:extLst>
          </p:nvPr>
        </p:nvGraphicFramePr>
        <p:xfrm>
          <a:off x="1475656" y="164228"/>
          <a:ext cx="6096000" cy="2198687"/>
        </p:xfrm>
        <a:graphic>
          <a:graphicData uri="http://schemas.openxmlformats.org/presentationml/2006/ole">
            <p:oleObj spid="_x0000_s24598" name="Документ" r:id="rId6" imgW="10709053" imgH="3862001" progId="Word.Document.12">
              <p:embed/>
            </p:oleObj>
          </a:graphicData>
        </a:graphic>
      </p:graphicFrame>
    </p:spTree>
    <p:custDataLst>
      <p:tags r:id="rId2"/>
    </p:custDataLst>
    <p:extLst>
      <p:ext uri="{BB962C8B-B14F-4D97-AF65-F5344CB8AC3E}">
        <p14:creationId xmlns:p14="http://schemas.microsoft.com/office/powerpoint/2010/main" xmlns="" val="4222578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Tm="11769">
        <p14:flythrough/>
      </p:transition>
    </mc:Choice>
    <mc:Fallback>
      <p:transition spd="slow" advTm="1176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1137" y="2348880"/>
            <a:ext cx="6336704" cy="2016224"/>
          </a:xfrm>
        </p:spPr>
        <p:txBody>
          <a:bodyPr>
            <a:noAutofit/>
          </a:bodyPr>
          <a:lstStyle/>
          <a:p>
            <a:pPr algn="just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312" y="2636912"/>
            <a:ext cx="1763688" cy="4077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88639"/>
            <a:ext cx="5688632" cy="1800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30707" y="2204862"/>
            <a:ext cx="7128792" cy="2952328"/>
          </a:xfrm>
          <a:prstGeom prst="wedgeRoundRectCallout">
            <a:avLst>
              <a:gd name="adj1" fmla="val 59576"/>
              <a:gd name="adj2" fmla="val -14598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Одна из улиц названа в честь деятеля 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итальянского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коммунистического и международного рабочего движения, основателя Коммунистической партии Италии </a:t>
            </a:r>
            <a:r>
              <a:rPr lang="ru-RU" sz="2800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Пальмиро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Тольятти.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22925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Tm="8956">
        <p14:flythrough/>
      </p:transition>
    </mc:Choice>
    <mc:Fallback>
      <p:transition spd="slow" advTm="895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92279" y="2996953"/>
            <a:ext cx="1800201" cy="2015318"/>
          </a:xfrm>
        </p:spPr>
        <p:txBody>
          <a:bodyPr>
            <a:noAutofit/>
          </a:bodyPr>
          <a:lstStyle/>
          <a:p>
            <a:pPr algn="just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2710733"/>
            <a:ext cx="1764704" cy="3958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1764704" y="2132856"/>
            <a:ext cx="4895528" cy="3960440"/>
          </a:xfrm>
          <a:prstGeom prst="wedgeRoundRectCallout">
            <a:avLst>
              <a:gd name="adj1" fmla="val -64544"/>
              <a:gd name="adj2" fmla="val -21027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азвана в честь советского кинооператора, участника Гражданской войны в </a:t>
            </a:r>
            <a:r>
              <a:rPr lang="ru-RU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рикамье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Эдуарда </a:t>
            </a:r>
            <a:r>
              <a:rPr lang="ru-RU" sz="28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Тиссэ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который считается родоначальником советского кинооператорского искусства.</a:t>
            </a:r>
            <a:endParaRPr lang="ru-RU" sz="2800" dirty="0">
              <a:solidFill>
                <a:prstClr val="white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407007336"/>
              </p:ext>
            </p:extLst>
          </p:nvPr>
        </p:nvGraphicFramePr>
        <p:xfrm>
          <a:off x="2051720" y="188640"/>
          <a:ext cx="5256584" cy="1773111"/>
        </p:xfrm>
        <a:graphic>
          <a:graphicData uri="http://schemas.openxmlformats.org/presentationml/2006/ole">
            <p:oleObj spid="_x0000_s27672" name="Документ" r:id="rId5" imgW="9930573" imgH="3862001" progId="Word.Document.12">
              <p:embed/>
            </p:oleObj>
          </a:graphicData>
        </a:graphic>
      </p:graphicFrame>
      <p:pic>
        <p:nvPicPr>
          <p:cNvPr id="27651" name="Picture 3" descr="C:\Users\user\Desktop\7261_preview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492895"/>
            <a:ext cx="2160240" cy="2736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xmlns="" val="4275508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Tm="9796">
        <p14:flythrough/>
      </p:transition>
    </mc:Choice>
    <mc:Fallback>
      <p:transition spd="slow" advTm="979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1557a82df46f6ff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100000" l="0" r="100000">
                        <a14:foregroundMark x1="5538" y1="26278" x2="5846" y2="27265"/>
                        <a14:foregroundMark x1="5538" y1="27265" x2="6308" y2="32735"/>
                        <a14:foregroundMark x1="6308" y1="32108" x2="3692" y2="37489"/>
                        <a14:foregroundMark x1="4000" y1="38117" x2="5538" y2="41345"/>
                        <a14:foregroundMark x1="5538" y1="41345" x2="8154" y2="43946"/>
                        <a14:foregroundMark x1="7385" y1="44215" x2="8923" y2="46188"/>
                        <a14:foregroundMark x1="9692" y1="45471" x2="11846" y2="45202"/>
                        <a14:foregroundMark x1="11846" y1="45471" x2="12923" y2="47713"/>
                        <a14:foregroundMark x1="12923" y1="47713" x2="14923" y2="48072"/>
                        <a14:foregroundMark x1="14923" y1="48430" x2="15538" y2="66996"/>
                        <a14:foregroundMark x1="15538" y1="67265" x2="43846" y2="66996"/>
                        <a14:foregroundMark x1="5846" y1="26637" x2="7385" y2="25022"/>
                        <a14:foregroundMark x1="8154" y1="25650" x2="3385" y2="18924"/>
                        <a14:foregroundMark x1="769" y1="13184" x2="4462" y2="5471"/>
                        <a14:foregroundMark x1="4769" y1="5202" x2="9231" y2="1345"/>
                        <a14:foregroundMark x1="10000" y1="1704" x2="16000" y2="90"/>
                        <a14:foregroundMark x1="14462" y1="987" x2="16769" y2="1973"/>
                        <a14:foregroundMark x1="16769" y1="1973" x2="19692" y2="359"/>
                        <a14:foregroundMark x1="20000" y1="359" x2="29692" y2="1345"/>
                        <a14:foregroundMark x1="30154" y1="1704" x2="38308" y2="2601"/>
                        <a14:foregroundMark x1="35385" y1="2332" x2="39846" y2="3946"/>
                        <a14:foregroundMark x1="44615" y1="7085" x2="45077" y2="11300"/>
                        <a14:foregroundMark x1="45077" y1="10583" x2="40615" y2="12556"/>
                        <a14:foregroundMark x1="10462" y1="10942" x2="9231" y2="11300"/>
                        <a14:foregroundMark x1="12615" y1="15785" x2="12615" y2="15785"/>
                        <a14:foregroundMark x1="14462" y1="12556" x2="14462" y2="12556"/>
                        <a14:foregroundMark x1="36462" y1="12825" x2="37231" y2="15067"/>
                        <a14:foregroundMark x1="36154" y1="15067" x2="33846" y2="17309"/>
                        <a14:foregroundMark x1="23077" y1="12197" x2="23077" y2="12197"/>
                        <a14:foregroundMark x1="30462" y1="39731" x2="30154" y2="42332"/>
                        <a14:foregroundMark x1="37231" y1="41704" x2="39846" y2="40987"/>
                        <a14:foregroundMark x1="60308" y1="32377" x2="61846" y2="34619"/>
                        <a14:foregroundMark x1="23385" y1="89058" x2="23385" y2="90673"/>
                        <a14:foregroundMark x1="19692" y1="92915" x2="17077" y2="95426"/>
                        <a14:foregroundMark x1="26000" y1="90942" x2="27538" y2="91928"/>
                        <a14:backgroundMark x1="27846" y1="88072" x2="27846" y2="88072"/>
                        <a14:backgroundMark x1="2154" y1="10314" x2="2154" y2="10314"/>
                        <a14:backgroundMark x1="1385" y1="12197" x2="1385" y2="12197"/>
                        <a14:backgroundMark x1="3385" y1="21525" x2="3385" y2="21525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8003"/>
          <a:stretch/>
        </p:blipFill>
        <p:spPr bwMode="auto">
          <a:xfrm>
            <a:off x="107504" y="2060848"/>
            <a:ext cx="2091177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ая прямоугольная выноска 1"/>
          <p:cNvSpPr/>
          <p:nvPr/>
        </p:nvSpPr>
        <p:spPr>
          <a:xfrm>
            <a:off x="251520" y="116631"/>
            <a:ext cx="8699112" cy="1440161"/>
          </a:xfrm>
          <a:prstGeom prst="wedgeRoundRectCallout">
            <a:avLst>
              <a:gd name="adj1" fmla="val -37696"/>
              <a:gd name="adj2" fmla="val 118365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Сидоровка - посёлок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составе Комсомольского района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муниципаьного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образования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города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Набережные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Челны.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user\Desktop\apwm97zcpcx9goydu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204864"/>
            <a:ext cx="6538872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4207699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Tm="6469">
        <p14:flythrough/>
      </p:transition>
    </mc:Choice>
    <mc:Fallback>
      <p:transition spd="slow" advTm="646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1557a82df46f6ff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100000" l="0" r="100000">
                        <a14:foregroundMark x1="5538" y1="26278" x2="5846" y2="27265"/>
                        <a14:foregroundMark x1="5538" y1="27265" x2="6308" y2="32735"/>
                        <a14:foregroundMark x1="6308" y1="32108" x2="3692" y2="37489"/>
                        <a14:foregroundMark x1="4000" y1="38117" x2="5538" y2="41345"/>
                        <a14:foregroundMark x1="5538" y1="41345" x2="8154" y2="43946"/>
                        <a14:foregroundMark x1="7385" y1="44215" x2="8923" y2="46188"/>
                        <a14:foregroundMark x1="9692" y1="45471" x2="11846" y2="45202"/>
                        <a14:foregroundMark x1="11846" y1="45471" x2="12923" y2="47713"/>
                        <a14:foregroundMark x1="12923" y1="47713" x2="14923" y2="48072"/>
                        <a14:foregroundMark x1="14923" y1="48430" x2="15538" y2="66996"/>
                        <a14:foregroundMark x1="15538" y1="67265" x2="43846" y2="66996"/>
                        <a14:foregroundMark x1="5846" y1="26637" x2="7385" y2="25022"/>
                        <a14:foregroundMark x1="8154" y1="25650" x2="3385" y2="18924"/>
                        <a14:foregroundMark x1="769" y1="13184" x2="4462" y2="5471"/>
                        <a14:foregroundMark x1="4769" y1="5202" x2="9231" y2="1345"/>
                        <a14:foregroundMark x1="10000" y1="1704" x2="16000" y2="90"/>
                        <a14:foregroundMark x1="14462" y1="987" x2="16769" y2="1973"/>
                        <a14:foregroundMark x1="16769" y1="1973" x2="19692" y2="359"/>
                        <a14:foregroundMark x1="20000" y1="359" x2="29692" y2="1345"/>
                        <a14:foregroundMark x1="30154" y1="1704" x2="38308" y2="2601"/>
                        <a14:foregroundMark x1="35385" y1="2332" x2="39846" y2="3946"/>
                        <a14:foregroundMark x1="44615" y1="7085" x2="45077" y2="11300"/>
                        <a14:foregroundMark x1="45077" y1="10583" x2="40615" y2="12556"/>
                        <a14:foregroundMark x1="10462" y1="10942" x2="9231" y2="11300"/>
                        <a14:foregroundMark x1="12615" y1="15785" x2="12615" y2="15785"/>
                        <a14:foregroundMark x1="14462" y1="12556" x2="14462" y2="12556"/>
                        <a14:foregroundMark x1="36462" y1="12825" x2="37231" y2="15067"/>
                        <a14:foregroundMark x1="36154" y1="15067" x2="33846" y2="17309"/>
                        <a14:foregroundMark x1="23077" y1="12197" x2="23077" y2="12197"/>
                        <a14:foregroundMark x1="30462" y1="39731" x2="30154" y2="42332"/>
                        <a14:foregroundMark x1="37231" y1="41704" x2="39846" y2="40987"/>
                        <a14:foregroundMark x1="60308" y1="32377" x2="61846" y2="34619"/>
                        <a14:foregroundMark x1="23385" y1="89058" x2="23385" y2="90673"/>
                        <a14:foregroundMark x1="19692" y1="92915" x2="17077" y2="95426"/>
                        <a14:foregroundMark x1="26000" y1="90942" x2="27538" y2="91928"/>
                        <a14:backgroundMark x1="27846" y1="88072" x2="27846" y2="88072"/>
                        <a14:backgroundMark x1="2154" y1="10314" x2="2154" y2="10314"/>
                        <a14:backgroundMark x1="1385" y1="12197" x2="1385" y2="12197"/>
                        <a14:backgroundMark x1="3385" y1="21525" x2="3385" y2="21525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8003"/>
          <a:stretch/>
        </p:blipFill>
        <p:spPr bwMode="auto">
          <a:xfrm flipH="1">
            <a:off x="7140027" y="2561215"/>
            <a:ext cx="2003973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ая прямоугольная выноска 1"/>
          <p:cNvSpPr/>
          <p:nvPr/>
        </p:nvSpPr>
        <p:spPr>
          <a:xfrm>
            <a:off x="539552" y="116631"/>
            <a:ext cx="8136904" cy="2232249"/>
          </a:xfrm>
          <a:prstGeom prst="wedgeRoundRectCallout">
            <a:avLst>
              <a:gd name="adj1" fmla="val 39069"/>
              <a:gd name="adj2" fmla="val 78557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Большое количество улиц старой части города названы в честь участников Гражданской войны: это улица Г. Александрова, Н. Беспалова,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Горбунова, Т. </a:t>
            </a:r>
            <a:r>
              <a:rPr lang="ru-RU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Дажина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Т. </a:t>
            </a:r>
            <a:r>
              <a:rPr lang="ru-RU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Ислаева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А. </a:t>
            </a:r>
            <a:r>
              <a:rPr lang="ru-RU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Кабалинова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С. Карманова, И. Кожевникова, А. </a:t>
            </a:r>
            <a:r>
              <a:rPr lang="ru-RU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Колядова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П. Никитина, Н. Новикова, А.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одионова, В. Сидорова, С. </a:t>
            </a:r>
            <a:r>
              <a:rPr lang="ru-RU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Столярова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Я. Юдина.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C:\Users\user\Desktop\image613106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2780928"/>
            <a:ext cx="5832648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user\Desktop\1557a82df46f6ff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100000" l="0" r="100000">
                        <a14:foregroundMark x1="5538" y1="26278" x2="5846" y2="27265"/>
                        <a14:foregroundMark x1="5538" y1="27265" x2="6308" y2="32735"/>
                        <a14:foregroundMark x1="6308" y1="32108" x2="3692" y2="37489"/>
                        <a14:foregroundMark x1="4000" y1="38117" x2="5538" y2="41345"/>
                        <a14:foregroundMark x1="5538" y1="41345" x2="8154" y2="43946"/>
                        <a14:foregroundMark x1="7385" y1="44215" x2="8923" y2="46188"/>
                        <a14:foregroundMark x1="9692" y1="45471" x2="11846" y2="45202"/>
                        <a14:foregroundMark x1="11846" y1="45471" x2="12923" y2="47713"/>
                        <a14:foregroundMark x1="12923" y1="47713" x2="14923" y2="48072"/>
                        <a14:foregroundMark x1="14923" y1="48430" x2="15538" y2="66996"/>
                        <a14:foregroundMark x1="15538" y1="67265" x2="43846" y2="66996"/>
                        <a14:foregroundMark x1="5846" y1="26637" x2="7385" y2="25022"/>
                        <a14:foregroundMark x1="8154" y1="25650" x2="3385" y2="18924"/>
                        <a14:foregroundMark x1="769" y1="13184" x2="4462" y2="5471"/>
                        <a14:foregroundMark x1="4769" y1="5202" x2="9231" y2="1345"/>
                        <a14:foregroundMark x1="10000" y1="1704" x2="16000" y2="90"/>
                        <a14:foregroundMark x1="14462" y1="987" x2="16769" y2="1973"/>
                        <a14:foregroundMark x1="16769" y1="1973" x2="19692" y2="359"/>
                        <a14:foregroundMark x1="20000" y1="359" x2="29692" y2="1345"/>
                        <a14:foregroundMark x1="30154" y1="1704" x2="38308" y2="2601"/>
                        <a14:foregroundMark x1="35385" y1="2332" x2="39846" y2="3946"/>
                        <a14:foregroundMark x1="44615" y1="7085" x2="45077" y2="11300"/>
                        <a14:foregroundMark x1="45077" y1="10583" x2="40615" y2="12556"/>
                        <a14:foregroundMark x1="10462" y1="10942" x2="9231" y2="11300"/>
                        <a14:foregroundMark x1="12615" y1="15785" x2="12615" y2="15785"/>
                        <a14:foregroundMark x1="14462" y1="12556" x2="14462" y2="12556"/>
                        <a14:foregroundMark x1="36462" y1="12825" x2="37231" y2="15067"/>
                        <a14:foregroundMark x1="36154" y1="15067" x2="33846" y2="17309"/>
                        <a14:foregroundMark x1="23077" y1="12197" x2="23077" y2="12197"/>
                        <a14:foregroundMark x1="30462" y1="39731" x2="30154" y2="42332"/>
                        <a14:foregroundMark x1="37231" y1="41704" x2="39846" y2="40987"/>
                        <a14:foregroundMark x1="60308" y1="32377" x2="61846" y2="34619"/>
                        <a14:foregroundMark x1="23385" y1="89058" x2="23385" y2="90673"/>
                        <a14:foregroundMark x1="19692" y1="92915" x2="17077" y2="95426"/>
                        <a14:foregroundMark x1="26000" y1="90942" x2="27538" y2="91928"/>
                        <a14:backgroundMark x1="27846" y1="88072" x2="27846" y2="88072"/>
                        <a14:backgroundMark x1="2154" y1="10314" x2="2154" y2="10314"/>
                        <a14:backgroundMark x1="1385" y1="12197" x2="1385" y2="12197"/>
                        <a14:backgroundMark x1="3385" y1="21525" x2="3385" y2="21525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8003"/>
          <a:stretch/>
        </p:blipFill>
        <p:spPr bwMode="auto">
          <a:xfrm flipH="1">
            <a:off x="7140026" y="2561215"/>
            <a:ext cx="2003973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4178256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Tm="12487">
        <p14:flythrough/>
      </p:transition>
    </mc:Choice>
    <mc:Fallback>
      <p:transition spd="slow" advTm="1248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980728"/>
            <a:ext cx="5904656" cy="4680520"/>
          </a:xfrm>
        </p:spPr>
        <p:txBody>
          <a:bodyPr>
            <a:noAutofit/>
          </a:bodyPr>
          <a:lstStyle/>
          <a:p>
            <a:pPr algn="just"/>
            <a:r>
              <a:rPr lang="ru-RU" sz="3200" dirty="0" smtClean="0"/>
              <a:t>	</a:t>
            </a:r>
            <a:r>
              <a:rPr lang="ru-RU" sz="2800" dirty="0" smtClean="0"/>
              <a:t>Каждый должен постоянно изучать историю своего родного края. Нужно научиться беречь и сохранять места имеющие культурную и историческую ценность. </a:t>
            </a:r>
            <a:br>
              <a:rPr lang="ru-RU" sz="2800" dirty="0" smtClean="0"/>
            </a:br>
            <a:r>
              <a:rPr lang="ru-RU" sz="2800" dirty="0" smtClean="0"/>
              <a:t>	Необходимо не только самим интересоваться историей своей малой родины, но и рассказывать  о её достопримечательностях другим людям.</a:t>
            </a:r>
            <a:endParaRPr lang="ru-RU" sz="2800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755576" y="1988840"/>
            <a:ext cx="2160240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473616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Tm="11659">
        <p14:flythrough/>
      </p:transition>
    </mc:Choice>
    <mc:Fallback>
      <p:transition spd="slow" advTm="1165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27201" y="1196753"/>
            <a:ext cx="5723468" cy="57606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Список источников: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9672" y="1700808"/>
            <a:ext cx="5904656" cy="4032448"/>
          </a:xfrm>
        </p:spPr>
        <p:txBody>
          <a:bodyPr>
            <a:normAutofit/>
          </a:bodyPr>
          <a:lstStyle/>
          <a:p>
            <a:pPr marL="342900" indent="-342900" algn="l">
              <a:buClr>
                <a:schemeClr val="tx1"/>
              </a:buClr>
              <a:buFont typeface="Wingdings" pitchFamily="2" charset="2"/>
              <a:buChar char="§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Дубровский А.Г. Чем славны Набережные Челны? /Анатолий Дубровский.-Набережные Челны :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Набережночелнинский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ГДТДиМ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2012.-360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с.илл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algn="l">
              <a:buClr>
                <a:schemeClr val="tx1"/>
              </a:buClr>
              <a:buFont typeface="Wingdings" pitchFamily="2" charset="2"/>
              <a:buChar char="§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Казаков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Б.В. Улицы нашего города /Борис Казаков.-Набережные Челны, 2005.-240с. </a:t>
            </a:r>
            <a:r>
              <a:rPr lang="ru-RU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илл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algn="l">
              <a:buClr>
                <a:schemeClr val="tx1"/>
              </a:buClr>
              <a:buFont typeface="Wingdings" pitchFamily="2" charset="2"/>
              <a:buChar char="§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Прикамье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Альманах №13.-Набережные Челны: Региональное краеведческое общество «Нижняя Кама», 1990.-54 с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algn="l">
              <a:buClr>
                <a:schemeClr val="tx1"/>
              </a:buClr>
              <a:buFont typeface="Wingdings" pitchFamily="2" charset="2"/>
              <a:buChar char="§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Энциклопедия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города Набережные Челны /Гл. редакторы Б. </a:t>
            </a:r>
            <a:r>
              <a:rPr lang="ru-RU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Л.Кузнецов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М.Ш.Бибишев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ответ. ред. Б.А.</a:t>
            </a:r>
            <a:r>
              <a:rPr lang="ru-RU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Канеев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.-</a:t>
            </a:r>
            <a:r>
              <a:rPr lang="ru-RU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Казань:Издательство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«Идел – Пресс», 2007.-454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с.илл</a:t>
            </a:r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buClr>
                <a:schemeClr val="tx1"/>
              </a:buClr>
              <a:buFont typeface="Wingdings" pitchFamily="2" charset="2"/>
              <a:buChar char="§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ru.wikipedia.org</a:t>
            </a:r>
          </a:p>
          <a:p>
            <a:pPr marL="342900" indent="-342900" algn="l"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16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https://get-tune.cc/</a:t>
            </a:r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5373019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Tm="8612">
        <p14:flythrough/>
      </p:transition>
    </mc:Choice>
    <mc:Fallback>
      <p:transition spd="slow" advTm="861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971600" y="1340768"/>
            <a:ext cx="6216919" cy="3744416"/>
          </a:xfrm>
          <a:prstGeom prst="wedgeRoundRectCallout">
            <a:avLst>
              <a:gd name="adj1" fmla="val 59512"/>
              <a:gd name="adj2" fmla="val -1059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4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72493" y="2537520"/>
            <a:ext cx="2010467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796837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Tm="6484">
        <p14:flythrough/>
      </p:transition>
    </mc:Choice>
    <mc:Fallback>
      <p:transition spd="slow" advTm="648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1557a82df46f6ff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100000" l="0" r="100000">
                        <a14:foregroundMark x1="5538" y1="26278" x2="5846" y2="27265"/>
                        <a14:foregroundMark x1="5538" y1="27265" x2="6308" y2="32735"/>
                        <a14:foregroundMark x1="6308" y1="32108" x2="3692" y2="37489"/>
                        <a14:foregroundMark x1="4000" y1="38117" x2="5538" y2="41345"/>
                        <a14:foregroundMark x1="5538" y1="41345" x2="8154" y2="43946"/>
                        <a14:foregroundMark x1="7385" y1="44215" x2="8923" y2="46188"/>
                        <a14:foregroundMark x1="9692" y1="45471" x2="11846" y2="45202"/>
                        <a14:foregroundMark x1="11846" y1="45471" x2="12923" y2="47713"/>
                        <a14:foregroundMark x1="12923" y1="47713" x2="14923" y2="48072"/>
                        <a14:foregroundMark x1="14923" y1="48430" x2="15538" y2="66996"/>
                        <a14:foregroundMark x1="15538" y1="67265" x2="43846" y2="66996"/>
                        <a14:foregroundMark x1="5846" y1="26637" x2="7385" y2="25022"/>
                        <a14:foregroundMark x1="8154" y1="25650" x2="3385" y2="18924"/>
                        <a14:foregroundMark x1="769" y1="13184" x2="4462" y2="5471"/>
                        <a14:foregroundMark x1="4769" y1="5202" x2="9231" y2="1345"/>
                        <a14:foregroundMark x1="10000" y1="1704" x2="16000" y2="90"/>
                        <a14:foregroundMark x1="14462" y1="987" x2="16769" y2="1973"/>
                        <a14:foregroundMark x1="16769" y1="1973" x2="19692" y2="359"/>
                        <a14:foregroundMark x1="20000" y1="359" x2="29692" y2="1345"/>
                        <a14:foregroundMark x1="30154" y1="1704" x2="38308" y2="2601"/>
                        <a14:foregroundMark x1="35385" y1="2332" x2="39846" y2="3946"/>
                        <a14:foregroundMark x1="44615" y1="7085" x2="45077" y2="11300"/>
                        <a14:foregroundMark x1="45077" y1="10583" x2="40615" y2="12556"/>
                        <a14:foregroundMark x1="10462" y1="10942" x2="9231" y2="11300"/>
                        <a14:foregroundMark x1="12615" y1="15785" x2="12615" y2="15785"/>
                        <a14:foregroundMark x1="14462" y1="12556" x2="14462" y2="12556"/>
                        <a14:foregroundMark x1="36462" y1="12825" x2="37231" y2="15067"/>
                        <a14:foregroundMark x1="36154" y1="15067" x2="33846" y2="17309"/>
                        <a14:foregroundMark x1="23077" y1="12197" x2="23077" y2="12197"/>
                        <a14:foregroundMark x1="30462" y1="39731" x2="30154" y2="42332"/>
                        <a14:foregroundMark x1="37231" y1="41704" x2="39846" y2="40987"/>
                        <a14:foregroundMark x1="60308" y1="32377" x2="61846" y2="34619"/>
                        <a14:foregroundMark x1="23385" y1="89058" x2="23385" y2="90673"/>
                        <a14:foregroundMark x1="19692" y1="92915" x2="17077" y2="95426"/>
                        <a14:foregroundMark x1="26000" y1="90942" x2="27538" y2="91928"/>
                        <a14:backgroundMark x1="27846" y1="88072" x2="27846" y2="88072"/>
                        <a14:backgroundMark x1="2154" y1="10314" x2="2154" y2="10314"/>
                        <a14:backgroundMark x1="1385" y1="12197" x2="1385" y2="12197"/>
                        <a14:backgroundMark x1="3385" y1="21525" x2="3385" y2="21525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8003"/>
          <a:stretch/>
        </p:blipFill>
        <p:spPr bwMode="auto">
          <a:xfrm flipH="1">
            <a:off x="7008021" y="2276872"/>
            <a:ext cx="216024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ая прямоугольная выноска 1"/>
          <p:cNvSpPr/>
          <p:nvPr/>
        </p:nvSpPr>
        <p:spPr>
          <a:xfrm>
            <a:off x="251520" y="116631"/>
            <a:ext cx="8699112" cy="1584177"/>
          </a:xfrm>
          <a:prstGeom prst="wedgeRoundRectCallout">
            <a:avLst>
              <a:gd name="adj1" fmla="val 39069"/>
              <a:gd name="adj2" fmla="val 89505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вышедшей в 1973 году книге «Татарская АССР», административное деление Сидоровка ещё значится деревней, входящей в состав </a:t>
            </a:r>
            <a:r>
              <a:rPr lang="ru-RU" sz="28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Нижнесуксинского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сельсовета.</a:t>
            </a:r>
            <a:endParaRPr lang="ru-RU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user\Desktop\100876660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060848"/>
            <a:ext cx="4176464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309713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Tm="8324">
        <p14:flythrough/>
      </p:transition>
    </mc:Choice>
    <mc:Fallback>
      <p:transition spd="slow" advTm="832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79512" y="116633"/>
            <a:ext cx="8784976" cy="1656184"/>
          </a:xfrm>
          <a:prstGeom prst="wedgeRoundRectCallout">
            <a:avLst>
              <a:gd name="adj1" fmla="val -37958"/>
              <a:gd name="adj2" fmla="val 80467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 между тем, строительство КамАЗа всё больше меняет тихий деревенский уклад жизни Сидоровки.</a:t>
            </a:r>
            <a:endParaRPr lang="ru-RU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user\Desktop\2323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42266" y="2204864"/>
            <a:ext cx="6922221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-32721" y="2204864"/>
            <a:ext cx="2156447" cy="4604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6130198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Tm="5759">
        <p14:flythrough/>
      </p:transition>
    </mc:Choice>
    <mc:Fallback>
      <p:transition spd="slow" advTm="575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1557a82df46f6ff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100000" l="0" r="100000">
                        <a14:foregroundMark x1="5538" y1="26278" x2="5846" y2="27265"/>
                        <a14:foregroundMark x1="5538" y1="27265" x2="6308" y2="32735"/>
                        <a14:foregroundMark x1="6308" y1="32108" x2="3692" y2="37489"/>
                        <a14:foregroundMark x1="4000" y1="38117" x2="5538" y2="41345"/>
                        <a14:foregroundMark x1="5538" y1="41345" x2="8154" y2="43946"/>
                        <a14:foregroundMark x1="7385" y1="44215" x2="8923" y2="46188"/>
                        <a14:foregroundMark x1="9692" y1="45471" x2="11846" y2="45202"/>
                        <a14:foregroundMark x1="11846" y1="45471" x2="12923" y2="47713"/>
                        <a14:foregroundMark x1="12923" y1="47713" x2="14923" y2="48072"/>
                        <a14:foregroundMark x1="14923" y1="48430" x2="15538" y2="66996"/>
                        <a14:foregroundMark x1="15538" y1="67265" x2="43846" y2="66996"/>
                        <a14:foregroundMark x1="5846" y1="26637" x2="7385" y2="25022"/>
                        <a14:foregroundMark x1="8154" y1="25650" x2="3385" y2="18924"/>
                        <a14:foregroundMark x1="769" y1="13184" x2="4462" y2="5471"/>
                        <a14:foregroundMark x1="4769" y1="5202" x2="9231" y2="1345"/>
                        <a14:foregroundMark x1="10000" y1="1704" x2="16000" y2="90"/>
                        <a14:foregroundMark x1="14462" y1="987" x2="16769" y2="1973"/>
                        <a14:foregroundMark x1="16769" y1="1973" x2="19692" y2="359"/>
                        <a14:foregroundMark x1="20000" y1="359" x2="29692" y2="1345"/>
                        <a14:foregroundMark x1="30154" y1="1704" x2="38308" y2="2601"/>
                        <a14:foregroundMark x1="35385" y1="2332" x2="39846" y2="3946"/>
                        <a14:foregroundMark x1="44615" y1="7085" x2="45077" y2="11300"/>
                        <a14:foregroundMark x1="45077" y1="10583" x2="40615" y2="12556"/>
                        <a14:foregroundMark x1="10462" y1="10942" x2="9231" y2="11300"/>
                        <a14:foregroundMark x1="12615" y1="15785" x2="12615" y2="15785"/>
                        <a14:foregroundMark x1="14462" y1="12556" x2="14462" y2="12556"/>
                        <a14:foregroundMark x1="36462" y1="12825" x2="37231" y2="15067"/>
                        <a14:foregroundMark x1="36154" y1="15067" x2="33846" y2="17309"/>
                        <a14:foregroundMark x1="23077" y1="12197" x2="23077" y2="12197"/>
                        <a14:foregroundMark x1="30462" y1="39731" x2="30154" y2="42332"/>
                        <a14:foregroundMark x1="37231" y1="41704" x2="39846" y2="40987"/>
                        <a14:foregroundMark x1="60308" y1="32377" x2="61846" y2="34619"/>
                        <a14:foregroundMark x1="23385" y1="89058" x2="23385" y2="90673"/>
                        <a14:foregroundMark x1="19692" y1="92915" x2="17077" y2="95426"/>
                        <a14:foregroundMark x1="26000" y1="90942" x2="27538" y2="91928"/>
                        <a14:backgroundMark x1="27846" y1="88072" x2="27846" y2="88072"/>
                        <a14:backgroundMark x1="2154" y1="10314" x2="2154" y2="10314"/>
                        <a14:backgroundMark x1="1385" y1="12197" x2="1385" y2="12197"/>
                        <a14:backgroundMark x1="3385" y1="21525" x2="3385" y2="21525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8003"/>
          <a:stretch/>
        </p:blipFill>
        <p:spPr bwMode="auto">
          <a:xfrm flipH="1">
            <a:off x="7008021" y="2276872"/>
            <a:ext cx="216024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ая прямоугольная выноска 1"/>
          <p:cNvSpPr/>
          <p:nvPr/>
        </p:nvSpPr>
        <p:spPr>
          <a:xfrm>
            <a:off x="251520" y="116631"/>
            <a:ext cx="8699112" cy="1584177"/>
          </a:xfrm>
          <a:prstGeom prst="wedgeRoundRectCallout">
            <a:avLst>
              <a:gd name="adj1" fmla="val 39069"/>
              <a:gd name="adj2" fmla="val 84258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Есть особая прелесть в знакомстве с городом. Судьба его обычна: он строится, с каждым годом растёт и расширяется В нашем городе свыше 230 проспектов, бульваров, улиц и переулков.</a:t>
            </a:r>
            <a:endParaRPr lang="ru-RU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user\Desktop\0_8308e_41240306_ori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160612"/>
            <a:ext cx="6612485" cy="4580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520502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Tm="7848">
        <p14:flythrough/>
      </p:transition>
    </mc:Choice>
    <mc:Fallback>
      <p:transition spd="slow" advTm="784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171505" y="548680"/>
            <a:ext cx="6751951" cy="4896544"/>
          </a:xfrm>
          <a:prstGeom prst="wedgeRoundRectCallout">
            <a:avLst>
              <a:gd name="adj1" fmla="val -62115"/>
              <a:gd name="adj2" fmla="val -119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старой части города Набережные Челны посёлка Сидоровка в названиях улиц увековечены имена славных борцов за свободу, имена тех, кто штурмовал Зимний дворец, кто сражался с оружием в руках, отстаивал молодую Советскую Республику в годы гражданской войны, мужественно защищал нашу Родину в Великую Отечественную войну.</a:t>
            </a:r>
            <a:endParaRPr lang="ru-RU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-1" y="2514800"/>
            <a:ext cx="2171505" cy="431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4013865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Tm="12359">
        <p14:flythrough/>
      </p:transition>
    </mc:Choice>
    <mc:Fallback>
      <p:transition spd="slow" advTm="1235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421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44824"/>
            <a:ext cx="2232248" cy="364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235210897_449e1ff650ff443d709396fe356608ce_8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844824"/>
            <a:ext cx="2232248" cy="364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user\Desktop\123131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844824"/>
            <a:ext cx="2304256" cy="364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40217444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Tm="6219">
        <p14:flythrough/>
      </p:transition>
    </mc:Choice>
    <mc:Fallback>
      <p:transition spd="slow" advTm="621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675314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Давайте познакомимся с улицами посёлка Сидоровка.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916832"/>
            <a:ext cx="2157413" cy="431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02351" y="1934879"/>
            <a:ext cx="2157413" cy="431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4609074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Tm="4044">
        <p14:flythrough/>
      </p:transition>
    </mc:Choice>
    <mc:Fallback>
      <p:transition spd="slow" advTm="404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043608" y="2492896"/>
            <a:ext cx="7128792" cy="4248472"/>
          </a:xfrm>
        </p:spPr>
        <p:txBody>
          <a:bodyPr>
            <a:noAutofit/>
          </a:bodyPr>
          <a:lstStyle/>
          <a:p>
            <a:pPr algn="just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азван в честь столицы Республики Татарстан города Казани. В XVIII веке Казанская губерния вошла в состав Российской Империи. С 27 мая 1920 года Казань – столица ТАССР, с 30 августа 1990 года ТССР, с 7 февраля 1992 года – Республика Татарстан.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958672370"/>
              </p:ext>
            </p:extLst>
          </p:nvPr>
        </p:nvGraphicFramePr>
        <p:xfrm>
          <a:off x="971600" y="188640"/>
          <a:ext cx="7104112" cy="2292706"/>
        </p:xfrm>
        <a:graphic>
          <a:graphicData uri="http://schemas.openxmlformats.org/presentationml/2006/ole">
            <p:oleObj spid="_x0000_s14362" name="Документ" r:id="rId5" imgW="9987904" imgH="3459109" progId="Word.Document.12">
              <p:embed/>
            </p:oleObj>
          </a:graphicData>
        </a:graphic>
      </p:graphicFrame>
    </p:spTree>
    <p:custDataLst>
      <p:tags r:id="rId2"/>
    </p:custDataLst>
    <p:extLst>
      <p:ext uri="{BB962C8B-B14F-4D97-AF65-F5344CB8AC3E}">
        <p14:creationId xmlns:p14="http://schemas.microsoft.com/office/powerpoint/2010/main" xmlns="" val="559524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Tm="12260">
        <p14:flythrough/>
      </p:transition>
    </mc:Choice>
    <mc:Fallback>
      <p:transition spd="slow" advTm="1226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1|1.1|1.2|0.9|1|1|0.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1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1|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1.1|1.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1.2|1.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|0.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1|0.9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1|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3.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2.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7|1|1.1|0.9|1.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1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9|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4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8_Кнопк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Кнопк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Кнопк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Кнопк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Кнопк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Кнопк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Кнопк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Кнопк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1_Кнопк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1196</TotalTime>
  <Words>705</Words>
  <Application>Microsoft Office PowerPoint</Application>
  <PresentationFormat>Экран (4:3)</PresentationFormat>
  <Paragraphs>39</Paragraphs>
  <Slides>23</Slides>
  <Notes>8</Notes>
  <HiddenSlides>0</HiddenSlides>
  <MMClips>1</MMClips>
  <ScaleCrop>false</ScaleCrop>
  <HeadingPairs>
    <vt:vector size="6" baseType="variant">
      <vt:variant>
        <vt:lpstr>Тема</vt:lpstr>
      </vt:variant>
      <vt:variant>
        <vt:i4>10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4" baseType="lpstr">
      <vt:lpstr>Кнопка</vt:lpstr>
      <vt:lpstr>1_Кнопка</vt:lpstr>
      <vt:lpstr>2_Кнопка</vt:lpstr>
      <vt:lpstr>3_Кнопка</vt:lpstr>
      <vt:lpstr>4_Кнопка</vt:lpstr>
      <vt:lpstr>5_Кнопка</vt:lpstr>
      <vt:lpstr>6_Кнопка</vt:lpstr>
      <vt:lpstr>7_Кнопка</vt:lpstr>
      <vt:lpstr>11_Кнопка</vt:lpstr>
      <vt:lpstr>8_Кнопка</vt:lpstr>
      <vt:lpstr>Документ</vt:lpstr>
      <vt:lpstr>         «Мой край родной – моя история живая»      «Исторические улицы окраины Челнов»    </vt:lpstr>
      <vt:lpstr>Слайд 2</vt:lpstr>
      <vt:lpstr>Слайд 3</vt:lpstr>
      <vt:lpstr>Слайд 4</vt:lpstr>
      <vt:lpstr>Слайд 5</vt:lpstr>
      <vt:lpstr>Слайд 6</vt:lpstr>
      <vt:lpstr>Слайд 7</vt:lpstr>
      <vt:lpstr>Давайте познакомимся с улицами посёлка Сидоровка.</vt:lpstr>
      <vt:lpstr>назван в честь столицы Республики Татарстан города Казани. В XVIII веке Казанская губерния вошла в состав Российской Империи. С 27 мая 1920 года Казань – столица ТАССР, с 30 августа 1990 года ТССР, с 7 февраля 1992 года – Республика Татарстан. </vt:lpstr>
      <vt:lpstr>эта улица названа в честь Советской гвардии в 1972 году. Днём рождения Гвардии считается 18 сентября 1941 года, когда по приказу наркома обороны СССР, несколько военных частей, кораблей, соединений за массовый героизм и мужество, проявленные в боях во время войны, получили звание гвардейских и вручили гвардейские знамёна.</vt:lpstr>
      <vt:lpstr>название происходит от слова «магистраль». Это прямая проезжая дорога выходит на Альметьевский тракт. Транспортные магистрали Набережных Челнов – предмет гордости горожан, проектировщиков города и его строителей. Магистрали делят территорию города на жилые кварталы, в каждом из которых два-три микрорайона. </vt:lpstr>
      <vt:lpstr>В посёлке Сидоровка много улиц названных в честь писателей.</vt:lpstr>
      <vt:lpstr>назван в 1972 году в честь выдающегося татарского поэта, Героя Советского Союза Мусы Джалиля, который за цикл стихов «Моабитская тетрадь» удостоен Ленинской премии. (посмертно) </vt:lpstr>
      <vt:lpstr>названа в честь выдающегося учёного , писателя и просветителя татарского народа Каюма Насыри. За свою полувековую деятельность он издал около сорока трудов по литературе, фольклору, филологии, педагогике, математике, истории, географии, астрономии и другим отраслям науки. </vt:lpstr>
      <vt:lpstr>названа в честь татарского писателя, учёного и государственного деятеля Галимджана Ибрагимова. Им написаны романы «Наши дни», «Глубокие корни», «Дочь степи» и многие другие. </vt:lpstr>
      <vt:lpstr>названа в честь писателя Александра Грина, который вёл революционную работу среди матросов Севастополя. Сидел в тюрьмах, был в ссылках. Является автором произведений «Алые паруса», «Блистающий мир», «Бегущая по волнам». </vt:lpstr>
      <vt:lpstr>названа в честь писателя Александра Фадеева – участника гражданской войны, автора романа «Разгром» и «Молодая гвардия», в котором впервые был создан портрет целого поколения молодёжи, сражавшейся во время Великой Отечественной войны. </vt:lpstr>
      <vt:lpstr>Слайд 18</vt:lpstr>
      <vt:lpstr>Слайд 19</vt:lpstr>
      <vt:lpstr>Слайд 20</vt:lpstr>
      <vt:lpstr> Каждый должен постоянно изучать историю своего родного края. Нужно научиться беречь и сохранять места имеющие культурную и историческую ценность.   Необходимо не только самим интересоваться историей своей малой родины, но и рассказывать  о её достопримечательностях другим людям.</vt:lpstr>
      <vt:lpstr>Список источников: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74</cp:revision>
  <dcterms:created xsi:type="dcterms:W3CDTF">2018-02-08T11:00:23Z</dcterms:created>
  <dcterms:modified xsi:type="dcterms:W3CDTF">2021-01-29T04:30:29Z</dcterms:modified>
</cp:coreProperties>
</file>